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57"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9900CC"/>
    <a:srgbClr val="FF0066"/>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12/15/2017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1180478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933945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12/15/2017</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12/15/2017</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6"/>
            <a:ext cx="9144000" cy="3144833"/>
          </a:xfrm>
        </p:spPr>
        <p:txBody>
          <a:bodyPr/>
          <a:lstStyle/>
          <a:p>
            <a:r>
              <a:rPr lang="en-US" dirty="0">
                <a:solidFill>
                  <a:schemeClr val="bg1"/>
                </a:solidFill>
                <a:latin typeface="Roboto" pitchFamily="2" charset="0"/>
                <a:ea typeface="Roboto" pitchFamily="2" charset="0"/>
              </a:rPr>
              <a:t>Join Operations</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dirty="0">
                <a:solidFill>
                  <a:schemeClr val="bg1"/>
                </a:solidFill>
                <a:latin typeface="Roboto" pitchFamily="2" charset="0"/>
                <a:ea typeface="Roboto" pitchFamily="2" charset="0"/>
              </a:rPr>
              <a:t>Joining two streams</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a:xfrm>
            <a:off x="838200" y="1825625"/>
            <a:ext cx="10515600" cy="4667250"/>
          </a:xfrm>
        </p:spPr>
        <p:txBody>
          <a:bodyPr>
            <a:normAutofit/>
          </a:bodyPr>
          <a:lstStyle/>
          <a:p>
            <a:pPr fontAlgn="base"/>
            <a:r>
              <a:rPr lang="en-US" dirty="0">
                <a:solidFill>
                  <a:schemeClr val="bg1"/>
                </a:solidFill>
                <a:latin typeface="Roboto" pitchFamily="2" charset="0"/>
                <a:ea typeface="Roboto" pitchFamily="2" charset="0"/>
              </a:rPr>
              <a:t>Define two streams, and then using the join function on stream 1 and 2. </a:t>
            </a:r>
          </a:p>
          <a:p>
            <a:pPr fontAlgn="base"/>
            <a:r>
              <a:rPr lang="en-US" dirty="0">
                <a:solidFill>
                  <a:schemeClr val="bg1"/>
                </a:solidFill>
                <a:latin typeface="Roboto" pitchFamily="2" charset="0"/>
                <a:ea typeface="Roboto" pitchFamily="2" charset="0"/>
              </a:rPr>
              <a:t>Third stream where each batch interval, the RDD generated by the first stream is joined with the RDD generated by the second stream</a:t>
            </a:r>
          </a:p>
          <a:p>
            <a:pPr fontAlgn="base"/>
            <a:endParaRPr lang="en-US" sz="2000" dirty="0">
              <a:latin typeface="Roboto" pitchFamily="2" charset="0"/>
              <a:ea typeface="Roboto" pitchFamily="2" charset="0"/>
            </a:endParaRPr>
          </a:p>
          <a:p>
            <a:endParaRPr lang="en-US" sz="2000" dirty="0">
              <a:latin typeface="Roboto" pitchFamily="2" charset="0"/>
              <a:ea typeface="Roboto" pitchFamily="2" charset="0"/>
            </a:endParaRPr>
          </a:p>
          <a:p>
            <a:endParaRPr lang="en-US" sz="2000" dirty="0">
              <a:latin typeface="Roboto" pitchFamily="2" charset="0"/>
              <a:ea typeface="Roboto" pitchFamily="2" charset="0"/>
            </a:endParaRPr>
          </a:p>
          <a:p>
            <a:endParaRPr lang="en-US" sz="2000" dirty="0">
              <a:latin typeface="Roboto" pitchFamily="2" charset="0"/>
              <a:ea typeface="Roboto" pitchFamily="2" charset="0"/>
            </a:endParaRPr>
          </a:p>
          <a:p>
            <a:r>
              <a:rPr lang="en-US" dirty="0">
                <a:solidFill>
                  <a:schemeClr val="bg1"/>
                </a:solidFill>
                <a:latin typeface="Roboto" pitchFamily="2" charset="0"/>
                <a:ea typeface="Roboto" pitchFamily="2" charset="0"/>
              </a:rPr>
              <a:t>can also use the </a:t>
            </a:r>
            <a:r>
              <a:rPr lang="en-US" dirty="0" err="1">
                <a:solidFill>
                  <a:srgbClr val="55ADEE"/>
                </a:solidFill>
                <a:latin typeface="Consolas" panose="020B0609020204030204" pitchFamily="49" charset="0"/>
                <a:ea typeface="Roboto" pitchFamily="2" charset="0"/>
              </a:rPr>
              <a:t>leftOuterJoin</a:t>
            </a:r>
            <a:r>
              <a:rPr lang="en-US" dirty="0">
                <a:solidFill>
                  <a:schemeClr val="bg1"/>
                </a:solidFill>
                <a:latin typeface="Roboto" pitchFamily="2" charset="0"/>
                <a:ea typeface="Roboto" pitchFamily="2" charset="0"/>
              </a:rPr>
              <a:t>, </a:t>
            </a:r>
            <a:r>
              <a:rPr lang="en-US" dirty="0" err="1">
                <a:solidFill>
                  <a:srgbClr val="55ADEE"/>
                </a:solidFill>
                <a:latin typeface="Consolas" panose="020B0609020204030204" pitchFamily="49" charset="0"/>
                <a:ea typeface="Roboto" pitchFamily="2" charset="0"/>
              </a:rPr>
              <a:t>rightOuterJoin</a:t>
            </a:r>
            <a:r>
              <a:rPr lang="en-US" dirty="0">
                <a:solidFill>
                  <a:schemeClr val="bg1"/>
                </a:solidFill>
                <a:latin typeface="Roboto" pitchFamily="2" charset="0"/>
                <a:ea typeface="Roboto" pitchFamily="2" charset="0"/>
              </a:rPr>
              <a:t>, and </a:t>
            </a:r>
            <a:r>
              <a:rPr lang="en-US" dirty="0" err="1">
                <a:solidFill>
                  <a:srgbClr val="55ADEE"/>
                </a:solidFill>
                <a:latin typeface="Consolas" panose="020B0609020204030204" pitchFamily="49" charset="0"/>
                <a:ea typeface="Roboto" pitchFamily="2" charset="0"/>
              </a:rPr>
              <a:t>fullOuterJoin</a:t>
            </a:r>
            <a:r>
              <a:rPr lang="en-US" dirty="0">
                <a:solidFill>
                  <a:schemeClr val="bg1"/>
                </a:solidFill>
                <a:latin typeface="Roboto" pitchFamily="2" charset="0"/>
                <a:ea typeface="Roboto" pitchFamily="2" charset="0"/>
              </a:rPr>
              <a:t> on the </a:t>
            </a:r>
            <a:r>
              <a:rPr lang="en-US" dirty="0" err="1">
                <a:solidFill>
                  <a:schemeClr val="bg1"/>
                </a:solidFill>
                <a:latin typeface="Roboto" pitchFamily="2" charset="0"/>
                <a:ea typeface="Roboto" pitchFamily="2" charset="0"/>
              </a:rPr>
              <a:t>DStream</a:t>
            </a:r>
            <a:endParaRPr lang="en-US" dirty="0">
              <a:solidFill>
                <a:schemeClr val="bg1"/>
              </a:solidFill>
              <a:latin typeface="Roboto" pitchFamily="2" charset="0"/>
              <a:ea typeface="Roboto" pitchFamily="2" charset="0"/>
            </a:endParaRPr>
          </a:p>
        </p:txBody>
      </p:sp>
      <p:sp>
        <p:nvSpPr>
          <p:cNvPr id="4" name="TextBox 3">
            <a:extLst>
              <a:ext uri="{FF2B5EF4-FFF2-40B4-BE49-F238E27FC236}">
                <a16:creationId xmlns:a16="http://schemas.microsoft.com/office/drawing/2014/main" id="{949EABC2-ECDF-495C-83F7-2F09EC3B4060}"/>
              </a:ext>
            </a:extLst>
          </p:cNvPr>
          <p:cNvSpPr txBox="1"/>
          <p:nvPr/>
        </p:nvSpPr>
        <p:spPr>
          <a:xfrm>
            <a:off x="1005014" y="3970637"/>
            <a:ext cx="9852455" cy="1569660"/>
          </a:xfrm>
          <a:prstGeom prst="rect">
            <a:avLst/>
          </a:prstGeom>
          <a:solidFill>
            <a:schemeClr val="tx1">
              <a:lumMod val="85000"/>
              <a:lumOff val="15000"/>
            </a:schemeClr>
          </a:solidFill>
        </p:spPr>
        <p:txBody>
          <a:bodyPr wrap="square" rtlCol="0">
            <a:spAutoFit/>
          </a:bodyPr>
          <a:lstStyle/>
          <a:p>
            <a:r>
              <a:rPr lang="en-US" sz="2400" dirty="0">
                <a:solidFill>
                  <a:schemeClr val="bg1"/>
                </a:solidFill>
                <a:latin typeface="Consolas" panose="020B0609020204030204" pitchFamily="49" charset="0"/>
              </a:rPr>
              <a:t>stream1 </a:t>
            </a:r>
            <a:r>
              <a:rPr lang="en-US" sz="2400" dirty="0">
                <a:solidFill>
                  <a:srgbClr val="FF0066"/>
                </a:solidFill>
                <a:latin typeface="Consolas" panose="020B0609020204030204" pitchFamily="49" charset="0"/>
              </a:rPr>
              <a:t>=</a:t>
            </a:r>
            <a:r>
              <a:rPr lang="en-US" sz="2400" dirty="0">
                <a:solidFill>
                  <a:schemeClr val="bg1"/>
                </a:solidFill>
                <a:latin typeface="Consolas" panose="020B0609020204030204" pitchFamily="49" charset="0"/>
              </a:rPr>
              <a:t> </a:t>
            </a:r>
            <a:r>
              <a:rPr lang="en-US" sz="2400" dirty="0">
                <a:solidFill>
                  <a:srgbClr val="9900CC"/>
                </a:solidFill>
                <a:latin typeface="Consolas" panose="020B0609020204030204" pitchFamily="49" charset="0"/>
              </a:rPr>
              <a:t>...</a:t>
            </a:r>
          </a:p>
          <a:p>
            <a:r>
              <a:rPr lang="en-US" sz="2400" dirty="0">
                <a:solidFill>
                  <a:schemeClr val="bg1"/>
                </a:solidFill>
                <a:latin typeface="Consolas" panose="020B0609020204030204" pitchFamily="49" charset="0"/>
              </a:rPr>
              <a:t>stream2 </a:t>
            </a:r>
            <a:r>
              <a:rPr lang="en-US" sz="2400" dirty="0">
                <a:solidFill>
                  <a:srgbClr val="FF0066"/>
                </a:solidFill>
                <a:latin typeface="Consolas" panose="020B0609020204030204" pitchFamily="49" charset="0"/>
              </a:rPr>
              <a:t>=</a:t>
            </a:r>
            <a:r>
              <a:rPr lang="en-US" sz="2400" dirty="0">
                <a:solidFill>
                  <a:schemeClr val="bg1"/>
                </a:solidFill>
                <a:latin typeface="Consolas" panose="020B0609020204030204" pitchFamily="49" charset="0"/>
              </a:rPr>
              <a:t> </a:t>
            </a:r>
            <a:r>
              <a:rPr lang="en-US" sz="2400" dirty="0">
                <a:solidFill>
                  <a:srgbClr val="9900CC"/>
                </a:solidFill>
                <a:latin typeface="Consolas" panose="020B0609020204030204" pitchFamily="49" charset="0"/>
              </a:rPr>
              <a:t>...</a:t>
            </a:r>
          </a:p>
          <a:p>
            <a:r>
              <a:rPr lang="en-US" sz="2400" dirty="0" err="1">
                <a:solidFill>
                  <a:schemeClr val="bg1"/>
                </a:solidFill>
                <a:latin typeface="Consolas" panose="020B0609020204030204" pitchFamily="49" charset="0"/>
              </a:rPr>
              <a:t>joinedStream</a:t>
            </a:r>
            <a:r>
              <a:rPr lang="en-US" sz="2400" dirty="0">
                <a:solidFill>
                  <a:schemeClr val="bg1"/>
                </a:solidFill>
                <a:latin typeface="Consolas" panose="020B0609020204030204" pitchFamily="49" charset="0"/>
              </a:rPr>
              <a:t> </a:t>
            </a:r>
            <a:r>
              <a:rPr lang="en-US" sz="2400" dirty="0">
                <a:solidFill>
                  <a:srgbClr val="FF0066"/>
                </a:solidFill>
                <a:latin typeface="Consolas" panose="020B0609020204030204" pitchFamily="49" charset="0"/>
              </a:rPr>
              <a:t>=</a:t>
            </a:r>
            <a:r>
              <a:rPr lang="en-US" sz="2400" dirty="0">
                <a:solidFill>
                  <a:schemeClr val="bg1"/>
                </a:solidFill>
                <a:latin typeface="Consolas" panose="020B0609020204030204" pitchFamily="49" charset="0"/>
              </a:rPr>
              <a:t> stream1.</a:t>
            </a:r>
            <a:r>
              <a:rPr lang="en-US" sz="2400" dirty="0">
                <a:solidFill>
                  <a:srgbClr val="55ADEE"/>
                </a:solidFill>
                <a:latin typeface="Consolas" panose="020B0609020204030204" pitchFamily="49" charset="0"/>
              </a:rPr>
              <a:t>join</a:t>
            </a:r>
            <a:r>
              <a:rPr lang="en-US" sz="2400" dirty="0">
                <a:solidFill>
                  <a:schemeClr val="bg1"/>
                </a:solidFill>
                <a:latin typeface="Consolas" panose="020B0609020204030204" pitchFamily="49" charset="0"/>
              </a:rPr>
              <a:t>(stream2)</a:t>
            </a:r>
          </a:p>
          <a:p>
            <a:endParaRPr lang="en-US" sz="24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Joining two Streams (cont.)</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latin typeface="Roboto" pitchFamily="2" charset="0"/>
                <a:ea typeface="Roboto" pitchFamily="2" charset="0"/>
              </a:rPr>
              <a:t>Often very useful to do joins over windows of the streams.</a:t>
            </a:r>
          </a:p>
          <a:p>
            <a:endParaRPr lang="en-US" dirty="0">
              <a:solidFill>
                <a:schemeClr val="bg1"/>
              </a:solidFill>
            </a:endParaRPr>
          </a:p>
        </p:txBody>
      </p:sp>
      <p:sp>
        <p:nvSpPr>
          <p:cNvPr id="11" name="TextBox 10">
            <a:extLst>
              <a:ext uri="{FF2B5EF4-FFF2-40B4-BE49-F238E27FC236}">
                <a16:creationId xmlns:a16="http://schemas.microsoft.com/office/drawing/2014/main" id="{93C331C1-A9E2-4D28-BFFD-0A8176AA4AAF}"/>
              </a:ext>
            </a:extLst>
          </p:cNvPr>
          <p:cNvSpPr txBox="1"/>
          <p:nvPr/>
        </p:nvSpPr>
        <p:spPr>
          <a:xfrm>
            <a:off x="955587" y="2644170"/>
            <a:ext cx="9852455" cy="1569660"/>
          </a:xfrm>
          <a:prstGeom prst="rect">
            <a:avLst/>
          </a:prstGeom>
          <a:solidFill>
            <a:schemeClr val="tx1">
              <a:lumMod val="85000"/>
              <a:lumOff val="15000"/>
            </a:schemeClr>
          </a:solidFill>
        </p:spPr>
        <p:txBody>
          <a:bodyPr wrap="square" rtlCol="0">
            <a:spAutoFit/>
          </a:bodyPr>
          <a:lstStyle/>
          <a:p>
            <a:r>
              <a:rPr lang="en-US" sz="2400" dirty="0">
                <a:solidFill>
                  <a:schemeClr val="bg1"/>
                </a:solidFill>
                <a:latin typeface="Consolas" panose="020B0609020204030204" pitchFamily="49" charset="0"/>
              </a:rPr>
              <a:t>windowedStream1 </a:t>
            </a:r>
            <a:r>
              <a:rPr lang="en-US" sz="2400" dirty="0">
                <a:solidFill>
                  <a:srgbClr val="FF0066"/>
                </a:solidFill>
                <a:latin typeface="Consolas" panose="020B0609020204030204" pitchFamily="49" charset="0"/>
              </a:rPr>
              <a:t>=</a:t>
            </a:r>
            <a:r>
              <a:rPr lang="en-US" sz="2400" dirty="0">
                <a:solidFill>
                  <a:schemeClr val="bg1"/>
                </a:solidFill>
                <a:latin typeface="Consolas" panose="020B0609020204030204" pitchFamily="49" charset="0"/>
              </a:rPr>
              <a:t> stream1.</a:t>
            </a:r>
            <a:r>
              <a:rPr lang="en-US" sz="2400" dirty="0">
                <a:solidFill>
                  <a:srgbClr val="55ADEE"/>
                </a:solidFill>
                <a:latin typeface="Consolas" panose="020B0609020204030204" pitchFamily="49" charset="0"/>
              </a:rPr>
              <a:t>window</a:t>
            </a:r>
            <a:r>
              <a:rPr lang="en-US" sz="2400" dirty="0">
                <a:solidFill>
                  <a:schemeClr val="bg1"/>
                </a:solidFill>
                <a:latin typeface="Consolas" panose="020B0609020204030204" pitchFamily="49" charset="0"/>
              </a:rPr>
              <a:t>(</a:t>
            </a:r>
            <a:r>
              <a:rPr lang="en-US" sz="2400" dirty="0">
                <a:solidFill>
                  <a:srgbClr val="9900CC"/>
                </a:solidFill>
                <a:latin typeface="Consolas" panose="020B0609020204030204" pitchFamily="49" charset="0"/>
              </a:rPr>
              <a:t>20</a:t>
            </a:r>
            <a:r>
              <a:rPr lang="en-US" sz="2400" dirty="0">
                <a:solidFill>
                  <a:schemeClr val="bg1"/>
                </a:solidFill>
                <a:latin typeface="Consolas" panose="020B0609020204030204" pitchFamily="49" charset="0"/>
              </a:rPr>
              <a:t>)</a:t>
            </a:r>
          </a:p>
          <a:p>
            <a:r>
              <a:rPr lang="en-US" sz="2400" dirty="0">
                <a:solidFill>
                  <a:schemeClr val="bg1"/>
                </a:solidFill>
                <a:latin typeface="Consolas" panose="020B0609020204030204" pitchFamily="49" charset="0"/>
              </a:rPr>
              <a:t>windowedStream2 </a:t>
            </a:r>
            <a:r>
              <a:rPr lang="en-US" sz="2400" dirty="0">
                <a:solidFill>
                  <a:srgbClr val="FF0066"/>
                </a:solidFill>
                <a:latin typeface="Consolas" panose="020B0609020204030204" pitchFamily="49" charset="0"/>
              </a:rPr>
              <a:t>=</a:t>
            </a:r>
            <a:r>
              <a:rPr lang="en-US" sz="2400" dirty="0">
                <a:solidFill>
                  <a:schemeClr val="bg1"/>
                </a:solidFill>
                <a:latin typeface="Consolas" panose="020B0609020204030204" pitchFamily="49" charset="0"/>
              </a:rPr>
              <a:t> stream2.</a:t>
            </a:r>
            <a:r>
              <a:rPr lang="en-US" sz="2400" dirty="0">
                <a:solidFill>
                  <a:srgbClr val="55ADEE"/>
                </a:solidFill>
                <a:latin typeface="Consolas" panose="020B0609020204030204" pitchFamily="49" charset="0"/>
              </a:rPr>
              <a:t>window</a:t>
            </a:r>
            <a:r>
              <a:rPr lang="en-US" sz="2400" dirty="0">
                <a:solidFill>
                  <a:schemeClr val="bg1"/>
                </a:solidFill>
                <a:latin typeface="Consolas" panose="020B0609020204030204" pitchFamily="49" charset="0"/>
              </a:rPr>
              <a:t>(</a:t>
            </a:r>
            <a:r>
              <a:rPr lang="en-US" sz="2400" dirty="0">
                <a:solidFill>
                  <a:srgbClr val="9900CC"/>
                </a:solidFill>
                <a:latin typeface="Consolas" panose="020B0609020204030204" pitchFamily="49" charset="0"/>
              </a:rPr>
              <a:t>60</a:t>
            </a:r>
            <a:r>
              <a:rPr lang="en-US" sz="2400" dirty="0">
                <a:solidFill>
                  <a:schemeClr val="bg1"/>
                </a:solidFill>
                <a:latin typeface="Consolas" panose="020B0609020204030204" pitchFamily="49" charset="0"/>
              </a:rPr>
              <a:t>)</a:t>
            </a:r>
          </a:p>
          <a:p>
            <a:r>
              <a:rPr lang="en-US" sz="2400" dirty="0" err="1">
                <a:solidFill>
                  <a:schemeClr val="bg1"/>
                </a:solidFill>
                <a:latin typeface="Consolas" panose="020B0609020204030204" pitchFamily="49" charset="0"/>
              </a:rPr>
              <a:t>joinedStream</a:t>
            </a:r>
            <a:r>
              <a:rPr lang="en-US" sz="2400" dirty="0">
                <a:solidFill>
                  <a:schemeClr val="bg1"/>
                </a:solidFill>
                <a:latin typeface="Consolas" panose="020B0609020204030204" pitchFamily="49" charset="0"/>
              </a:rPr>
              <a:t> </a:t>
            </a:r>
            <a:r>
              <a:rPr lang="en-US" sz="2400" dirty="0">
                <a:solidFill>
                  <a:srgbClr val="FF0066"/>
                </a:solidFill>
                <a:latin typeface="Consolas" panose="020B0609020204030204" pitchFamily="49" charset="0"/>
              </a:rPr>
              <a:t>=</a:t>
            </a:r>
            <a:r>
              <a:rPr lang="en-US" sz="2400" dirty="0">
                <a:solidFill>
                  <a:schemeClr val="bg1"/>
                </a:solidFill>
                <a:latin typeface="Consolas" panose="020B0609020204030204" pitchFamily="49" charset="0"/>
              </a:rPr>
              <a:t> windowedStream1.</a:t>
            </a:r>
            <a:r>
              <a:rPr lang="en-US" sz="2400" dirty="0">
                <a:solidFill>
                  <a:srgbClr val="55ADEE"/>
                </a:solidFill>
                <a:latin typeface="Consolas" panose="020B0609020204030204" pitchFamily="49" charset="0"/>
              </a:rPr>
              <a:t>join</a:t>
            </a:r>
            <a:r>
              <a:rPr lang="en-US" sz="2400" dirty="0">
                <a:solidFill>
                  <a:schemeClr val="bg1"/>
                </a:solidFill>
                <a:latin typeface="Consolas" panose="020B0609020204030204" pitchFamily="49" charset="0"/>
              </a:rPr>
              <a:t>(windowedStream2)</a:t>
            </a:r>
          </a:p>
          <a:p>
            <a:endParaRPr lang="en-US" sz="24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2965454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Joining Streams with </a:t>
            </a:r>
            <a:r>
              <a:rPr lang="en-US" dirty="0" err="1">
                <a:solidFill>
                  <a:schemeClr val="bg1"/>
                </a:solidFill>
                <a:latin typeface="Roboto" pitchFamily="2" charset="0"/>
                <a:ea typeface="Roboto" pitchFamily="2" charset="0"/>
              </a:rPr>
              <a:t>Dataframes</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latin typeface="Roboto" pitchFamily="2" charset="0"/>
                <a:ea typeface="Roboto" pitchFamily="2" charset="0"/>
              </a:rPr>
              <a:t>Involves using the join operator in a function provided to the transform operator. </a:t>
            </a:r>
          </a:p>
          <a:p>
            <a:r>
              <a:rPr lang="en-US" dirty="0">
                <a:solidFill>
                  <a:schemeClr val="bg1"/>
                </a:solidFill>
                <a:latin typeface="Roboto" pitchFamily="2" charset="0"/>
                <a:ea typeface="Roboto" pitchFamily="2" charset="0"/>
              </a:rPr>
              <a:t>The function will be evaluated every batch interval and will therefore use the current dataset that the dataset refers to.</a:t>
            </a:r>
          </a:p>
          <a:p>
            <a:endParaRPr lang="en-US" dirty="0">
              <a:solidFill>
                <a:schemeClr val="bg1"/>
              </a:solidFill>
            </a:endParaRPr>
          </a:p>
        </p:txBody>
      </p:sp>
      <p:sp>
        <p:nvSpPr>
          <p:cNvPr id="11" name="TextBox 10">
            <a:extLst>
              <a:ext uri="{FF2B5EF4-FFF2-40B4-BE49-F238E27FC236}">
                <a16:creationId xmlns:a16="http://schemas.microsoft.com/office/drawing/2014/main" id="{93C331C1-A9E2-4D28-BFFD-0A8176AA4AAF}"/>
              </a:ext>
            </a:extLst>
          </p:cNvPr>
          <p:cNvSpPr txBox="1"/>
          <p:nvPr/>
        </p:nvSpPr>
        <p:spPr>
          <a:xfrm>
            <a:off x="955587" y="4168345"/>
            <a:ext cx="9852455" cy="1569660"/>
          </a:xfrm>
          <a:prstGeom prst="rect">
            <a:avLst/>
          </a:prstGeom>
          <a:solidFill>
            <a:schemeClr val="tx1">
              <a:lumMod val="85000"/>
              <a:lumOff val="15000"/>
            </a:schemeClr>
          </a:solidFill>
        </p:spPr>
        <p:txBody>
          <a:bodyPr wrap="square" rtlCol="0">
            <a:spAutoFit/>
          </a:bodyPr>
          <a:lstStyle/>
          <a:p>
            <a:r>
              <a:rPr lang="en-US" sz="2400" dirty="0">
                <a:solidFill>
                  <a:schemeClr val="bg1"/>
                </a:solidFill>
                <a:latin typeface="Consolas" panose="020B0609020204030204" pitchFamily="49" charset="0"/>
              </a:rPr>
              <a:t>dataset </a:t>
            </a:r>
            <a:r>
              <a:rPr lang="en-US" sz="2400" dirty="0">
                <a:solidFill>
                  <a:srgbClr val="FF0066"/>
                </a:solidFill>
                <a:latin typeface="Consolas" panose="020B0609020204030204" pitchFamily="49" charset="0"/>
              </a:rPr>
              <a:t>=</a:t>
            </a:r>
            <a:r>
              <a:rPr lang="en-US" sz="2400" dirty="0">
                <a:solidFill>
                  <a:schemeClr val="bg1"/>
                </a:solidFill>
                <a:latin typeface="Consolas" panose="020B0609020204030204" pitchFamily="49" charset="0"/>
              </a:rPr>
              <a:t> </a:t>
            </a:r>
            <a:r>
              <a:rPr lang="en-US" sz="2400" dirty="0">
                <a:solidFill>
                  <a:srgbClr val="9900CC"/>
                </a:solidFill>
                <a:latin typeface="Consolas" panose="020B0609020204030204" pitchFamily="49" charset="0"/>
              </a:rPr>
              <a:t>...</a:t>
            </a:r>
            <a:r>
              <a:rPr lang="en-US" sz="2400" dirty="0">
                <a:solidFill>
                  <a:schemeClr val="bg1"/>
                </a:solidFill>
                <a:latin typeface="Consolas" panose="020B0609020204030204" pitchFamily="49" charset="0"/>
              </a:rPr>
              <a:t> </a:t>
            </a:r>
            <a:r>
              <a:rPr lang="en-US" sz="2400" dirty="0">
                <a:solidFill>
                  <a:schemeClr val="bg1">
                    <a:lumMod val="50000"/>
                  </a:schemeClr>
                </a:solidFill>
                <a:latin typeface="Consolas" panose="020B0609020204030204" pitchFamily="49" charset="0"/>
              </a:rPr>
              <a:t># some RDD</a:t>
            </a:r>
          </a:p>
          <a:p>
            <a:r>
              <a:rPr lang="en-US" sz="2400" dirty="0" err="1">
                <a:solidFill>
                  <a:schemeClr val="bg1"/>
                </a:solidFill>
                <a:latin typeface="Consolas" panose="020B0609020204030204" pitchFamily="49" charset="0"/>
              </a:rPr>
              <a:t>windowedStream</a:t>
            </a:r>
            <a:r>
              <a:rPr lang="en-US" sz="2400" dirty="0">
                <a:solidFill>
                  <a:schemeClr val="bg1"/>
                </a:solidFill>
                <a:latin typeface="Consolas" panose="020B0609020204030204" pitchFamily="49" charset="0"/>
              </a:rPr>
              <a:t> </a:t>
            </a:r>
            <a:r>
              <a:rPr lang="en-US" sz="2400" dirty="0">
                <a:solidFill>
                  <a:srgbClr val="FF0066"/>
                </a:solidFill>
                <a:latin typeface="Consolas" panose="020B0609020204030204" pitchFamily="49" charset="0"/>
              </a:rPr>
              <a:t>=</a:t>
            </a:r>
            <a:r>
              <a:rPr lang="en-US" sz="2400" dirty="0">
                <a:solidFill>
                  <a:schemeClr val="bg1"/>
                </a:solidFill>
                <a:latin typeface="Consolas" panose="020B0609020204030204" pitchFamily="49" charset="0"/>
              </a:rPr>
              <a:t> </a:t>
            </a:r>
            <a:r>
              <a:rPr lang="en-US" sz="2400" dirty="0" err="1">
                <a:solidFill>
                  <a:schemeClr val="bg1"/>
                </a:solidFill>
                <a:latin typeface="Consolas" panose="020B0609020204030204" pitchFamily="49" charset="0"/>
              </a:rPr>
              <a:t>stream.</a:t>
            </a:r>
            <a:r>
              <a:rPr lang="en-US" sz="2400" dirty="0" err="1">
                <a:solidFill>
                  <a:srgbClr val="55ADEE"/>
                </a:solidFill>
                <a:latin typeface="Consolas" panose="020B0609020204030204" pitchFamily="49" charset="0"/>
              </a:rPr>
              <a:t>window</a:t>
            </a:r>
            <a:r>
              <a:rPr lang="en-US" sz="2400" dirty="0">
                <a:solidFill>
                  <a:schemeClr val="bg1"/>
                </a:solidFill>
                <a:latin typeface="Consolas" panose="020B0609020204030204" pitchFamily="49" charset="0"/>
              </a:rPr>
              <a:t>(</a:t>
            </a:r>
            <a:r>
              <a:rPr lang="en-US" sz="2400" dirty="0">
                <a:solidFill>
                  <a:srgbClr val="9900CC"/>
                </a:solidFill>
                <a:latin typeface="Consolas" panose="020B0609020204030204" pitchFamily="49" charset="0"/>
              </a:rPr>
              <a:t>20</a:t>
            </a:r>
            <a:r>
              <a:rPr lang="en-US" sz="2400" dirty="0">
                <a:solidFill>
                  <a:schemeClr val="bg1"/>
                </a:solidFill>
                <a:latin typeface="Consolas" panose="020B0609020204030204" pitchFamily="49" charset="0"/>
              </a:rPr>
              <a:t>)</a:t>
            </a:r>
          </a:p>
          <a:p>
            <a:r>
              <a:rPr lang="en-US" sz="2400" dirty="0" err="1">
                <a:solidFill>
                  <a:schemeClr val="bg1"/>
                </a:solidFill>
                <a:latin typeface="Consolas" panose="020B0609020204030204" pitchFamily="49" charset="0"/>
              </a:rPr>
              <a:t>joinedStream</a:t>
            </a:r>
            <a:r>
              <a:rPr lang="en-US" sz="2400" dirty="0">
                <a:solidFill>
                  <a:schemeClr val="bg1"/>
                </a:solidFill>
                <a:latin typeface="Consolas" panose="020B0609020204030204" pitchFamily="49" charset="0"/>
              </a:rPr>
              <a:t> </a:t>
            </a:r>
            <a:r>
              <a:rPr lang="en-US" sz="2400" dirty="0">
                <a:solidFill>
                  <a:srgbClr val="FF0066"/>
                </a:solidFill>
                <a:latin typeface="Consolas" panose="020B0609020204030204" pitchFamily="49" charset="0"/>
              </a:rPr>
              <a:t>=</a:t>
            </a:r>
            <a:r>
              <a:rPr lang="en-US" sz="2400" dirty="0">
                <a:solidFill>
                  <a:schemeClr val="bg1"/>
                </a:solidFill>
                <a:latin typeface="Consolas" panose="020B0609020204030204" pitchFamily="49" charset="0"/>
              </a:rPr>
              <a:t> </a:t>
            </a:r>
            <a:r>
              <a:rPr lang="en-US" sz="2400" dirty="0" err="1">
                <a:solidFill>
                  <a:schemeClr val="bg1"/>
                </a:solidFill>
                <a:latin typeface="Consolas" panose="020B0609020204030204" pitchFamily="49" charset="0"/>
              </a:rPr>
              <a:t>windowedStream.</a:t>
            </a:r>
            <a:r>
              <a:rPr lang="en-US" sz="2400" dirty="0" err="1">
                <a:solidFill>
                  <a:srgbClr val="55ADEE"/>
                </a:solidFill>
                <a:latin typeface="Consolas" panose="020B0609020204030204" pitchFamily="49" charset="0"/>
              </a:rPr>
              <a:t>transform</a:t>
            </a:r>
            <a:r>
              <a:rPr lang="en-US" sz="2400" dirty="0">
                <a:solidFill>
                  <a:schemeClr val="bg1"/>
                </a:solidFill>
                <a:latin typeface="Consolas" panose="020B0609020204030204" pitchFamily="49" charset="0"/>
              </a:rPr>
              <a:t>(</a:t>
            </a:r>
            <a:r>
              <a:rPr lang="en-US" sz="2400" i="1" dirty="0">
                <a:solidFill>
                  <a:srgbClr val="55ADEE"/>
                </a:solidFill>
                <a:latin typeface="Consolas" panose="020B0609020204030204" pitchFamily="49" charset="0"/>
              </a:rPr>
              <a:t>lambda</a:t>
            </a:r>
            <a:r>
              <a:rPr lang="en-US" sz="2400" i="1" dirty="0">
                <a:solidFill>
                  <a:schemeClr val="bg1"/>
                </a:solidFill>
                <a:latin typeface="Consolas" panose="020B0609020204030204" pitchFamily="49" charset="0"/>
              </a:rPr>
              <a:t> </a:t>
            </a:r>
            <a:r>
              <a:rPr lang="en-US" sz="2400" i="1" dirty="0" err="1">
                <a:solidFill>
                  <a:schemeClr val="accent2"/>
                </a:solidFill>
                <a:latin typeface="Consolas" panose="020B0609020204030204" pitchFamily="49" charset="0"/>
              </a:rPr>
              <a:t>rdd</a:t>
            </a:r>
            <a:r>
              <a:rPr lang="en-US" sz="2400" dirty="0">
                <a:solidFill>
                  <a:schemeClr val="bg1"/>
                </a:solidFill>
                <a:latin typeface="Consolas" panose="020B0609020204030204" pitchFamily="49" charset="0"/>
              </a:rPr>
              <a:t>:</a:t>
            </a:r>
          </a:p>
          <a:p>
            <a:r>
              <a:rPr lang="en-US" sz="2400" dirty="0">
                <a:solidFill>
                  <a:schemeClr val="bg1"/>
                </a:solidFill>
                <a:latin typeface="Consolas" panose="020B0609020204030204" pitchFamily="49" charset="0"/>
              </a:rPr>
              <a:t>	</a:t>
            </a:r>
            <a:r>
              <a:rPr lang="en-US" sz="2400" dirty="0" err="1">
                <a:solidFill>
                  <a:schemeClr val="bg1"/>
                </a:solidFill>
                <a:latin typeface="Consolas" panose="020B0609020204030204" pitchFamily="49" charset="0"/>
              </a:rPr>
              <a:t>rdd.</a:t>
            </a:r>
            <a:r>
              <a:rPr lang="en-US" sz="2400" dirty="0" err="1">
                <a:solidFill>
                  <a:srgbClr val="55ADEE"/>
                </a:solidFill>
                <a:latin typeface="Consolas" panose="020B0609020204030204" pitchFamily="49" charset="0"/>
              </a:rPr>
              <a:t>join</a:t>
            </a:r>
            <a:r>
              <a:rPr lang="en-US" sz="2400" dirty="0">
                <a:solidFill>
                  <a:schemeClr val="bg1"/>
                </a:solidFill>
                <a:latin typeface="Consolas" panose="020B0609020204030204" pitchFamily="49" charset="0"/>
              </a:rPr>
              <a:t>(dataset))</a:t>
            </a:r>
          </a:p>
        </p:txBody>
      </p:sp>
    </p:spTree>
    <p:extLst>
      <p:ext uri="{BB962C8B-B14F-4D97-AF65-F5344CB8AC3E}">
        <p14:creationId xmlns:p14="http://schemas.microsoft.com/office/powerpoint/2010/main" val="8038247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465</TotalTime>
  <Words>186</Words>
  <Application>Microsoft Office PowerPoint</Application>
  <PresentationFormat>Widescreen</PresentationFormat>
  <Paragraphs>40</Paragraphs>
  <Slides>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Consolas</vt:lpstr>
      <vt:lpstr>Roboto</vt:lpstr>
      <vt:lpstr>Office Theme</vt:lpstr>
      <vt:lpstr>Join Operations</vt:lpstr>
      <vt:lpstr>Joining two streams</vt:lpstr>
      <vt:lpstr>Joining two Streams (cont.)</vt:lpstr>
      <vt:lpstr>Joining Streams with Dataframes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30</cp:revision>
  <dcterms:created xsi:type="dcterms:W3CDTF">2017-10-26T16:43:38Z</dcterms:created>
  <dcterms:modified xsi:type="dcterms:W3CDTF">2017-12-16T03:21:23Z</dcterms:modified>
</cp:coreProperties>
</file>

<file path=docProps/thumbnail.jpeg>
</file>